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59" r:id="rId3"/>
    <p:sldId id="261" r:id="rId4"/>
    <p:sldId id="262" r:id="rId5"/>
    <p:sldId id="263" r:id="rId6"/>
    <p:sldId id="264" r:id="rId7"/>
    <p:sldId id="275" r:id="rId8"/>
    <p:sldId id="272" r:id="rId9"/>
    <p:sldId id="274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136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21BFF8-90E6-4750-93F5-7063BCA8E4C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C892F9-8EEB-453E-8835-7BA2B025E4B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199" y="3352800"/>
            <a:ext cx="3429001" cy="28575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533400"/>
            <a:ext cx="8610600" cy="1676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89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8000" dirty="0" smtClean="0">
                <a:latin typeface="NikoshBAN" pitchFamily="2" charset="0"/>
              </a:rPr>
              <a:t> </a:t>
            </a:r>
            <a:r>
              <a:rPr lang="en-US" sz="8000" dirty="0" smtClean="0">
                <a:latin typeface="NikoshBAN" pitchFamily="2" charset="0"/>
              </a:rPr>
              <a:t/>
            </a:r>
            <a:br>
              <a:rPr lang="en-US" sz="8000" dirty="0" smtClean="0">
                <a:latin typeface="NikoshBAN" pitchFamily="2" charset="0"/>
              </a:rPr>
            </a:br>
            <a:endParaRPr lang="en-US" dirty="0">
              <a:latin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3611562"/>
          </a:xfrm>
        </p:spPr>
        <p:txBody>
          <a:bodyPr>
            <a:normAutofit/>
          </a:bodyPr>
          <a:lstStyle/>
          <a:p>
            <a:r>
              <a:rPr lang="en-US" sz="73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73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br>
              <a:rPr lang="bn-BD" sz="73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73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ভূপৃষ্ঠে ৫ কেজি ভরের একটি বস্তুর ওজন বের কর।</a:t>
            </a:r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endParaRPr lang="en-US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92562"/>
          </a:xfrm>
        </p:spPr>
        <p:txBody>
          <a:bodyPr>
            <a:normAutofit/>
          </a:bodyPr>
          <a:lstStyle/>
          <a:p>
            <a:pPr algn="l"/>
            <a:r>
              <a:rPr lang="bn-BD" sz="8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     মূল্যায়ন</a:t>
            </a:r>
            <a:br>
              <a:rPr lang="bn-BD" sz="8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8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ভর কাকে বলে?</a:t>
            </a:r>
            <a:b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 ২।ওজন বলতে কী বুঝ ।</a:t>
            </a:r>
            <a:b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153400" cy="4008438"/>
          </a:xfrm>
        </p:spPr>
        <p:txBody>
          <a:bodyPr>
            <a:noAutofit/>
          </a:bodyPr>
          <a:lstStyle/>
          <a:p>
            <a:r>
              <a:rPr lang="en-US" sz="8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8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br>
              <a:rPr lang="bn-BD" sz="8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ভর ও ওজনের মধ্যে তুলনামূলক পার্থক্য লিখে আনবে ।</a:t>
            </a:r>
            <a:r>
              <a:rPr lang="bn-BD" sz="8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8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endParaRPr lang="en-US" sz="8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219200"/>
            <a:ext cx="4114800" cy="1143000"/>
          </a:xfrm>
        </p:spPr>
        <p:txBody>
          <a:bodyPr>
            <a:noAutofit/>
          </a:bodyPr>
          <a:lstStyle/>
          <a:p>
            <a:pPr algn="l"/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/>
          </a:p>
        </p:txBody>
      </p:sp>
      <p:pic>
        <p:nvPicPr>
          <p:cNvPr id="6" name="Picture 5" descr="486108_349614888476348_1413716952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3048000"/>
            <a:ext cx="3581400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0" y="228600"/>
            <a:ext cx="2514600" cy="1143000"/>
          </a:xfrm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0" y="1219201"/>
            <a:ext cx="4191000" cy="2590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bn-BD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রুপক কুমার ভৌমিক</a:t>
            </a:r>
          </a:p>
          <a:p>
            <a:pPr algn="ctr">
              <a:buNone/>
            </a:pPr>
            <a:r>
              <a:rPr lang="bn-BD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bn-BD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শিক্ষক(গণিত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ও বিজ্ঞান</a:t>
            </a:r>
            <a:r>
              <a:rPr lang="bn-BD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>
              <a:buNone/>
            </a:pPr>
            <a:r>
              <a:rPr lang="bn-BD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রসুলপুর উচ্চ বিদ্যালয়</a:t>
            </a:r>
          </a:p>
          <a:p>
            <a:pPr algn="ctr">
              <a:buNone/>
            </a:pPr>
            <a:r>
              <a:rPr lang="bn-BD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মহাদেবপুর,নওগাঁ।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G:\New folder\RUPOCK_files\NCCTLDX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914400" y="3810000"/>
            <a:ext cx="2590800" cy="29146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953000" y="2514600"/>
            <a:ext cx="373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bn-BD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বিষয়:সাধারন বিজ্ঞান</a:t>
            </a:r>
          </a:p>
          <a:p>
            <a:pPr>
              <a:buNone/>
            </a:pPr>
            <a:r>
              <a:rPr lang="bn-BD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শ্রেণি:অষ্টম</a:t>
            </a:r>
          </a:p>
          <a:p>
            <a:pPr>
              <a:buNone/>
            </a:pPr>
            <a:endParaRPr lang="bn-BD" sz="3200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381000"/>
            <a:ext cx="2819400" cy="1143000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পাঠ ঘোষনা</a:t>
            </a:r>
            <a:endParaRPr lang="en-US" dirty="0">
              <a:latin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0" y="3657600"/>
            <a:ext cx="5715000" cy="2057400"/>
          </a:xfrm>
        </p:spPr>
        <p:txBody>
          <a:bodyPr>
            <a:noAutofit/>
          </a:bodyPr>
          <a:lstStyle/>
          <a:p>
            <a:pPr>
              <a:buNone/>
            </a:pPr>
            <a:endParaRPr lang="bn-BD" sz="3600" dirty="0" smtClean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3600" dirty="0" smtClean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6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পাঠ শিরোনাম:অভিকর্ষ ও মহাকর্ষ</a:t>
            </a:r>
          </a:p>
          <a:p>
            <a:pPr>
              <a:buNone/>
            </a:pPr>
            <a:endParaRPr lang="bn-BD" sz="3600" dirty="0" smtClean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6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3600" dirty="0">
              <a:solidFill>
                <a:schemeClr val="accent1"/>
              </a:solidFill>
            </a:endParaRPr>
          </a:p>
        </p:txBody>
      </p:sp>
      <p:pic>
        <p:nvPicPr>
          <p:cNvPr id="7" name="Picture 6" descr="imagesCA836J4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2057400"/>
            <a:ext cx="2286000" cy="2362200"/>
          </a:xfrm>
          <a:prstGeom prst="rect">
            <a:avLst/>
          </a:prstGeom>
        </p:spPr>
      </p:pic>
      <p:pic>
        <p:nvPicPr>
          <p:cNvPr id="8" name="Picture 7" descr="newtons-thiird-law-of-motion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2057400"/>
            <a:ext cx="2438401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609600"/>
            <a:ext cx="3200400" cy="1143000"/>
          </a:xfrm>
        </p:spPr>
        <p:txBody>
          <a:bodyPr/>
          <a:lstStyle/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অভিকর্ষ কাকে বলে বলতে পারবে।</a:t>
            </a:r>
            <a:endParaRPr lang="en-US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মহাকর্ষ কাকে বলে বলতে পারবে।</a:t>
            </a:r>
          </a:p>
          <a:p>
            <a:pPr>
              <a:buNone/>
            </a:pP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বস্তুর ভর কী জানতে পারবে।</a:t>
            </a:r>
          </a:p>
          <a:p>
            <a:pPr>
              <a:buNone/>
            </a:pP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বস্তুর ওজন কী জানতে পারবে।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0"/>
            <a:ext cx="4038600" cy="1143000"/>
          </a:xfrm>
        </p:spPr>
        <p:txBody>
          <a:bodyPr/>
          <a:lstStyle/>
          <a:p>
            <a: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বিস্তারিত আলোচনা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458200" cy="121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n-BD" sz="4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  পৃথিবী এবং যেকোন একটি বস্তুর মধ্যে যে আকর্ষন তাকে অভিকর্ষ</a:t>
            </a:r>
            <a:r>
              <a:rPr lang="en-US" sz="4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বলে।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0" y="5715000"/>
            <a:ext cx="281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অভিকর্ষ</a:t>
            </a:r>
            <a:endParaRPr lang="en-US" sz="4400" b="1" dirty="0">
              <a:solidFill>
                <a:srgbClr val="002060"/>
              </a:solidFill>
            </a:endParaRPr>
          </a:p>
        </p:txBody>
      </p:sp>
      <p:pic>
        <p:nvPicPr>
          <p:cNvPr id="8" name="Picture 7" descr="flowe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5105400"/>
            <a:ext cx="1295400" cy="1219200"/>
          </a:xfrm>
          <a:prstGeom prst="rect">
            <a:avLst/>
          </a:prstGeom>
        </p:spPr>
      </p:pic>
      <p:sp>
        <p:nvSpPr>
          <p:cNvPr id="9" name="Flowchart: Connector 8"/>
          <p:cNvSpPr/>
          <p:nvPr/>
        </p:nvSpPr>
        <p:spPr>
          <a:xfrm>
            <a:off x="7239000" y="2438400"/>
            <a:ext cx="1524000" cy="1524000"/>
          </a:xfrm>
          <a:prstGeom prst="flowChartConnector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পৃথিবী</a:t>
            </a:r>
            <a:endParaRPr lang="en-US" sz="3600" dirty="0"/>
          </a:p>
        </p:txBody>
      </p:sp>
      <p:pic>
        <p:nvPicPr>
          <p:cNvPr id="14" name="Picture 13" descr="imxzs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2200275" cy="2085975"/>
          </a:xfrm>
          <a:prstGeom prst="rect">
            <a:avLst/>
          </a:prstGeom>
        </p:spPr>
      </p:pic>
      <p:pic>
        <p:nvPicPr>
          <p:cNvPr id="15" name="Picture 14" descr="im6tfdages.jpg"/>
          <p:cNvPicPr>
            <a:picLocks noChangeAspect="1"/>
          </p:cNvPicPr>
          <p:nvPr/>
        </p:nvPicPr>
        <p:blipFill>
          <a:blip r:embed="rId4"/>
          <a:srcRect l="16448" r="9377"/>
          <a:stretch>
            <a:fillRect/>
          </a:stretch>
        </p:blipFill>
        <p:spPr>
          <a:xfrm>
            <a:off x="4953000" y="3581400"/>
            <a:ext cx="1299990" cy="18288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96877E-6 L 1.11022E-16 -0.177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5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6.24566E-7 L -0.28767 -6.24566E-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981200"/>
          </a:xfrm>
        </p:spPr>
        <p:txBody>
          <a:bodyPr>
            <a:normAutofit fontScale="90000"/>
          </a:bodyPr>
          <a:lstStyle/>
          <a:p>
            <a:pPr algn="l"/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মহাবিশ্বের যেকোন দুটি বস্তুর মধ্যে যে আকর্ষন</a:t>
            </a:r>
            <a:b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তাকে মহাকর্ষ বলে।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43200" y="41148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মহাকর্ষ</a:t>
            </a:r>
            <a:endParaRPr lang="en-US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8" name="Picture 7" descr="imagertef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90800"/>
            <a:ext cx="1371600" cy="1281113"/>
          </a:xfrm>
          <a:prstGeom prst="rect">
            <a:avLst/>
          </a:prstGeom>
        </p:spPr>
      </p:pic>
      <p:pic>
        <p:nvPicPr>
          <p:cNvPr id="11" name="Picture 10" descr="imaw34e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514600"/>
            <a:ext cx="1443037" cy="1266825"/>
          </a:xfrm>
          <a:prstGeom prst="rect">
            <a:avLst/>
          </a:prstGeom>
        </p:spPr>
      </p:pic>
      <p:pic>
        <p:nvPicPr>
          <p:cNvPr id="10" name="Picture 9" descr="imafezs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4953000"/>
            <a:ext cx="1752600" cy="1514475"/>
          </a:xfrm>
          <a:prstGeom prst="rect">
            <a:avLst/>
          </a:prstGeom>
        </p:spPr>
      </p:pic>
      <p:pic>
        <p:nvPicPr>
          <p:cNvPr id="13" name="Picture 12" descr="image7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" y="4953000"/>
            <a:ext cx="1447800" cy="15240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08651E-6 L 0.175 -0.00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7.70298E-7 L -0.17882 0.0076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" y="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0687E-6 L -0.1875 0.000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96877E-6 L 0.19166 4.9687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2743200"/>
          </a:xfrm>
        </p:spPr>
        <p:txBody>
          <a:bodyPr>
            <a:normAutofit fontScale="90000"/>
          </a:bodyPr>
          <a:lstStyle/>
          <a:p>
            <a:r>
              <a:rPr lang="bn-BD" b="1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ভর</a:t>
            </a:r>
            <a:r>
              <a:rPr lang="bn-BD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:কোন বস্তুর ভিতর পদার্থের মোট পরিমানকে তার ভর বলা হয়।</a:t>
            </a:r>
            <a:br>
              <a:rPr lang="bn-BD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55626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ভর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400" y="5638800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ভর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9000" y="5534561"/>
            <a:ext cx="190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ভর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endParaRPr lang="en-US" sz="4000" dirty="0">
              <a:solidFill>
                <a:srgbClr val="0070C0"/>
              </a:solidFill>
            </a:endParaRPr>
          </a:p>
        </p:txBody>
      </p:sp>
      <p:pic>
        <p:nvPicPr>
          <p:cNvPr id="12" name="Picture 11" descr="imaascg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2438400"/>
            <a:ext cx="1905000" cy="1752601"/>
          </a:xfrm>
          <a:prstGeom prst="rect">
            <a:avLst/>
          </a:prstGeom>
        </p:spPr>
      </p:pic>
      <p:pic>
        <p:nvPicPr>
          <p:cNvPr id="16" name="Picture 15" descr="ima76yt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5075" y="2590800"/>
            <a:ext cx="2295525" cy="161925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886200" y="3657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en-US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মোট পরিমান</a:t>
            </a:r>
            <a:endParaRPr lang="en-US" b="1" dirty="0" smtClean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53200" y="38862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en-US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মোট পরিমান</a:t>
            </a:r>
            <a:endParaRPr lang="en-US" b="1" dirty="0" smtClean="0">
              <a:solidFill>
                <a:srgbClr val="C00000"/>
              </a:solidFill>
            </a:endParaRPr>
          </a:p>
          <a:p>
            <a:endParaRPr lang="en-US" dirty="0" smtClean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21" name="Picture 20" descr="imevcages.jpg"/>
          <p:cNvPicPr>
            <a:picLocks noChangeAspect="1"/>
          </p:cNvPicPr>
          <p:nvPr/>
        </p:nvPicPr>
        <p:blipFill>
          <a:blip r:embed="rId4"/>
          <a:srcRect l="25498" r="33068"/>
          <a:stretch>
            <a:fillRect/>
          </a:stretch>
        </p:blipFill>
        <p:spPr>
          <a:xfrm>
            <a:off x="1524000" y="2438400"/>
            <a:ext cx="990600" cy="183832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143000" y="3733800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en-US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মোট পরিমান</a:t>
            </a:r>
            <a:endParaRPr lang="en-US" b="1" dirty="0" smtClean="0">
              <a:solidFill>
                <a:srgbClr val="C00000"/>
              </a:solidFill>
            </a:endParaRPr>
          </a:p>
          <a:p>
            <a:endParaRPr lang="en-US" dirty="0" smtClean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10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0.01041 L -0.025 0.109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15684E-6 L 0.00052 0.1818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repeatCount="10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35091E-6 L 0 0.130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08189E-6 L 0.00417 0.2054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10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10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85427E-7 L -0.00416 0.1214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6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31853E-6 L -0.00417 0.1936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9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2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9" grpId="0"/>
      <p:bldP spid="18" grpId="0"/>
      <p:bldP spid="19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23923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" name="Picture 19" descr="index.jpg"/>
          <p:cNvPicPr>
            <a:picLocks noChangeAspect="1"/>
          </p:cNvPicPr>
          <p:nvPr/>
        </p:nvPicPr>
        <p:blipFill>
          <a:blip r:embed="rId2"/>
          <a:srcRect l="28846" t="23256" r="28846" b="20930"/>
          <a:stretch>
            <a:fillRect/>
          </a:stretch>
        </p:blipFill>
        <p:spPr>
          <a:xfrm>
            <a:off x="3657600" y="990600"/>
            <a:ext cx="1676400" cy="18288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47800" y="4267200"/>
            <a:ext cx="662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পৃথিবীর কেন্দ্রের দিকে বস্তুকে আকর্ষন</a:t>
            </a:r>
            <a:endParaRPr lang="en-US" sz="4400" dirty="0">
              <a:solidFill>
                <a:schemeClr val="tx2"/>
              </a:solidFill>
            </a:endParaRPr>
          </a:p>
        </p:txBody>
      </p:sp>
      <p:pic>
        <p:nvPicPr>
          <p:cNvPr id="8" name="Picture 7" descr="imafezsges.jpg"/>
          <p:cNvPicPr>
            <a:picLocks noChangeAspect="1"/>
          </p:cNvPicPr>
          <p:nvPr/>
        </p:nvPicPr>
        <p:blipFill>
          <a:blip r:embed="rId3"/>
          <a:srcRect l="12500" t="4372" r="28125"/>
          <a:stretch>
            <a:fillRect/>
          </a:stretch>
        </p:blipFill>
        <p:spPr>
          <a:xfrm>
            <a:off x="762000" y="2514600"/>
            <a:ext cx="1295400" cy="1371600"/>
          </a:xfrm>
          <a:prstGeom prst="rect">
            <a:avLst/>
          </a:prstGeom>
        </p:spPr>
      </p:pic>
      <p:pic>
        <p:nvPicPr>
          <p:cNvPr id="9" name="Picture 8" descr="imu64tages.jpg"/>
          <p:cNvPicPr>
            <a:picLocks noChangeAspect="1"/>
          </p:cNvPicPr>
          <p:nvPr/>
        </p:nvPicPr>
        <p:blipFill>
          <a:blip r:embed="rId4"/>
          <a:srcRect l="28235" t="12121" r="15294" b="7071"/>
          <a:stretch>
            <a:fillRect/>
          </a:stretch>
        </p:blipFill>
        <p:spPr>
          <a:xfrm>
            <a:off x="7315200" y="1219200"/>
            <a:ext cx="1371600" cy="1524000"/>
          </a:xfrm>
          <a:prstGeom prst="rect">
            <a:avLst/>
          </a:prstGeom>
        </p:spPr>
      </p:pic>
      <p:pic>
        <p:nvPicPr>
          <p:cNvPr id="10" name="Picture 9" descr="imazeiges.jpg"/>
          <p:cNvPicPr>
            <a:picLocks noChangeAspect="1"/>
          </p:cNvPicPr>
          <p:nvPr/>
        </p:nvPicPr>
        <p:blipFill>
          <a:blip r:embed="rId5"/>
          <a:srcRect l="22857" t="20126" r="31428" b="9434"/>
          <a:stretch>
            <a:fillRect/>
          </a:stretch>
        </p:blipFill>
        <p:spPr>
          <a:xfrm>
            <a:off x="838200" y="0"/>
            <a:ext cx="12192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49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80291E-6 L 0.2 0.0999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5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67 1.58917E-6 L -0.21667 1.5891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6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0111 L 0.20834 -0.1221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971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ওজন=  ভর</a:t>
            </a:r>
            <a:r>
              <a:rPr lang="en-US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অভিকর্ষজ ত্বরণ</a:t>
            </a: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4343400"/>
            <a:ext cx="4800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W</a:t>
            </a:r>
            <a:r>
              <a:rPr lang="bn-BD" sz="6600" dirty="0" smtClean="0"/>
              <a:t> </a:t>
            </a:r>
            <a:r>
              <a:rPr lang="en-US" sz="6600" dirty="0" smtClean="0"/>
              <a:t>=m 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en-US" sz="6600" dirty="0" smtClean="0"/>
              <a:t>  g</a:t>
            </a:r>
          </a:p>
          <a:p>
            <a:endParaRPr lang="en-US" sz="6600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991394" y="4037806"/>
            <a:ext cx="762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 flipH="1" flipV="1">
            <a:off x="2439194" y="4037806"/>
            <a:ext cx="762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4191794" y="4114006"/>
            <a:ext cx="762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2000" y="6096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ওজন :কোন বস্তুকে যে পরিমান বল দ্বারা পৃথিবী তার কেন্দ্রের দিকে আকর্ষন করে তাকে সেই বস্তুর ওজন বলে।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53340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↙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590800" y="5410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↓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6388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weight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0" y="5410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↘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362200" y="56388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mass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4800600" y="5638800"/>
            <a:ext cx="266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Gravitational</a:t>
            </a:r>
          </a:p>
          <a:p>
            <a:r>
              <a:rPr lang="en-US" sz="2800" dirty="0" smtClean="0"/>
              <a:t>acceleration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0" grpId="0"/>
      <p:bldP spid="11" grpId="0"/>
      <p:bldP spid="13" grpId="0"/>
      <p:bldP spid="14" grpId="0"/>
      <p:bldP spid="15" grpId="0"/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1292</TotalTime>
  <Words>153</Words>
  <Application>Microsoft Office PowerPoint</Application>
  <PresentationFormat>On-screen Show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        স্বাগতম  </vt:lpstr>
      <vt:lpstr>পরিচিতি</vt:lpstr>
      <vt:lpstr>পাঠ ঘোষনা</vt:lpstr>
      <vt:lpstr>শিখন ফল</vt:lpstr>
      <vt:lpstr>বিস্তারিত আলোচনা</vt:lpstr>
      <vt:lpstr>মহাবিশ্বের যেকোন দুটি বস্তুর মধ্যে যে আকর্ষন তাকে মহাকর্ষ বলে।</vt:lpstr>
      <vt:lpstr>ভর:কোন বস্তুর ভিতর পদার্থের মোট পরিমানকে তার ভর বলা হয়।  </vt:lpstr>
      <vt:lpstr>Slide 8</vt:lpstr>
      <vt:lpstr>     ওজন=  ভর× অভিকর্ষজ ত্বরণ </vt:lpstr>
      <vt:lpstr>        দলীয় কাজ  ভূপৃষ্ঠে ৫ কেজি ভরের একটি বস্তুর ওজন বের কর। </vt:lpstr>
      <vt:lpstr>            মূল্যায়ন     ১।ভর কাকে বলে?         ২।ওজন বলতে কী বুঝ । </vt:lpstr>
      <vt:lpstr>       বাড়ির কাজ  ভর ও ওজনের মধ্যে তুলনামূলক পার্থক্য লিখে আনবে । </vt:lpstr>
      <vt:lpstr>ধন্যবাদ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পরিচিতি</dc:title>
  <dc:creator>user</dc:creator>
  <cp:lastModifiedBy>Admin</cp:lastModifiedBy>
  <cp:revision>223</cp:revision>
  <dcterms:created xsi:type="dcterms:W3CDTF">2013-06-28T02:56:34Z</dcterms:created>
  <dcterms:modified xsi:type="dcterms:W3CDTF">2013-07-09T03:37:02Z</dcterms:modified>
</cp:coreProperties>
</file>